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0" r:id="rId2"/>
    <p:sldId id="279" r:id="rId3"/>
    <p:sldId id="290" r:id="rId4"/>
    <p:sldId id="285" r:id="rId5"/>
    <p:sldId id="286" r:id="rId6"/>
    <p:sldId id="291" r:id="rId7"/>
    <p:sldId id="289" r:id="rId8"/>
    <p:sldId id="292" r:id="rId9"/>
    <p:sldId id="258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8F9"/>
    <a:srgbClr val="DEEBF7"/>
    <a:srgbClr val="00CCFF"/>
    <a:srgbClr val="115EA8"/>
    <a:srgbClr val="0479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8" y="100"/>
      </p:cViewPr>
      <p:guideLst>
        <p:guide orient="horz" pos="204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DAE5E-A148-4681-88E6-6D5597C37EB7}" type="datetimeFigureOut">
              <a:rPr lang="ru-RU" smtClean="0"/>
              <a:pPr/>
              <a:t>29.12.2023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56EDB-9F7C-4780-9779-44B20FD8EC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88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7D122-ABCF-4B35-9A56-5FA6D43BD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2BB215-9FD5-4775-92CE-4666DF8B2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AB12D2-237F-43D7-82F9-9C310000B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29.12.2023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E79CA1-BCAB-4EAD-8200-425137164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8086A0-369F-4109-B549-6CEB18968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346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5CA5F-29D8-4D60-AD16-A0A266FC9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106ABF-AB8B-4D3E-ADD9-1D59E92CA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AE843-698C-48F7-A7F0-6E31E569B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29.12.2023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FBE5F2-4DA6-49B0-83F5-3E25F0A8A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789C47-A20B-4E9E-8C80-DD196C2C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087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A03F2FF-219F-4A24-8060-17A7F2881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405F19-01FC-497F-8299-B9A517F02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31E83C-16F6-43A8-83E4-E1F1AE9D7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29.12.2023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D2ED0E-2DE3-4C29-95C4-7C0B572CE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9EF3A3-3C8C-4A14-8315-CE8F75E7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11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8F076D-BD4C-4516-8031-F1D5B5537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CA76FF-96A7-4E12-928D-518CBCF6E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2297A9-4A69-49D6-9A8E-8A4E99428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29.12.2023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31326A-3909-4EDE-A947-34EB7E400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C60DF1-E40D-4F9D-BF9D-214B19604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228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9AEE3-848F-4383-B3C3-82C15CF0D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83BC1C-0956-4236-B5FB-BEBC9B91A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738836-CDB7-47B2-99D8-27C828210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29.12.2023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2A5219-C686-4AE9-A05F-C5A40FDA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4EABC9-3406-46D6-91C7-4672F9F01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37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67BF3D-196C-4E46-A046-39031E4C0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65D871-6BAE-4F99-BBEF-59067D936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E569EB2-36A8-47FB-9D2D-D6098946B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A1B2AC-F6E2-4BD9-ACE5-469DAE031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29.12.2023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496139-0CF6-4AF3-9D28-5F03D3D5D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F8CA94-CD09-4B0F-B18F-B56AF2873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895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2C0DD-E239-4808-A481-B7493F7BC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F36CCD-EA0B-4C66-90A2-28BD51099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F4B3D2-4295-4513-AAF5-4803714F9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F1097D-DE95-4489-82C7-AC022AF044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141D50-345F-429E-9174-F04E4BF2DA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04C1248-44E7-41AF-BBB5-8A7AAE7F4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29.12.2023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BE81B2-2619-40C9-9635-EE9EBC96D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C708CEE-1833-4EDC-BB5D-6A71EC62C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79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A38B1-A85D-4513-AD51-72039AAD2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0E23CC-4A8A-41F0-8366-CCDF32074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29.12.2023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707102-1FC5-445E-8F03-8BFE6C77B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F60E124-885A-4AF1-B5EC-3B3D5E87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785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A71DD9E-5121-41A6-BC3C-96C233B5A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29.12.2023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B41C514-7FE7-4BF5-B782-896CB80D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DA15D0-EC4B-4501-88D5-18F21F4B4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48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4FB84E-B5DC-4010-9346-346F749A9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AC84F5-6B08-4D37-B8F4-EB2E7144F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2AE412-636B-4448-8C96-33F32D555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96530C-A034-4DE1-9C67-BE0B6A98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29.12.2023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E1BD5A-4556-4AB0-A8FA-A3CFC910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14C846-2AC6-440C-A7C5-468C593E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061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E0505-A47A-41C9-A427-2C57ABF2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FE8CAC3-38D1-47C3-AF8F-1BAB3A67C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F2423F-5FC1-473C-80BE-0CE9320BB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113460-6276-49ED-94EA-4F1D73C3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pPr/>
              <a:t>29.12.2023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B45F94-FA93-4382-A576-4C25A3EE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B6562C-E3C2-4317-822A-E864F4FC0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030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802092-4925-42AE-9589-375E36EC1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62D49A-1C55-42F0-83D1-CE671679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F9AE0C-DE46-4A59-847B-A181B01124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F742A-DF75-47D9-8E63-BD2D60EAC40F}" type="datetimeFigureOut">
              <a:rPr lang="ru-RU" smtClean="0"/>
              <a:pPr/>
              <a:t>29.12.2023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A42CA1-4371-4B34-A50A-F86F54BC9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CED384-2781-456C-B9F8-51CD6B424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19A18-B65D-4F79-974A-165A92AB8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33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25.wmf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4.wmf"/><Relationship Id="rId20" Type="http://schemas.openxmlformats.org/officeDocument/2006/relationships/image" Target="../media/image3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jp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32.png"/><Relationship Id="rId19" Type="http://schemas.openxmlformats.org/officeDocument/2006/relationships/image" Target="../media/image37.png"/><Relationship Id="rId4" Type="http://schemas.openxmlformats.org/officeDocument/2006/relationships/image" Target="../media/image7.png"/><Relationship Id="rId9" Type="http://schemas.openxmlformats.org/officeDocument/2006/relationships/image" Target="../media/image31.png"/><Relationship Id="rId1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png"/><Relationship Id="rId3" Type="http://schemas.openxmlformats.org/officeDocument/2006/relationships/image" Target="../media/image40.svg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7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2.svg"/><Relationship Id="rId7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6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131"/>
          <a:stretch/>
        </p:blipFill>
        <p:spPr>
          <a:xfrm>
            <a:off x="3243" y="1982"/>
            <a:ext cx="12185514" cy="685601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EBB5EE4-40AA-4F26-BB26-920E1A060C2C}"/>
              </a:ext>
            </a:extLst>
          </p:cNvPr>
          <p:cNvSpPr/>
          <p:nvPr/>
        </p:nvSpPr>
        <p:spPr>
          <a:xfrm>
            <a:off x="2050039" y="4722134"/>
            <a:ext cx="9174035" cy="1180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1" tIns="45706" rIns="431862" bIns="45706" anchor="ctr"/>
          <a:lstStyle/>
          <a:p>
            <a:pPr algn="r" defTabSz="914180">
              <a:defRPr/>
            </a:pPr>
            <a:endParaRPr lang="ru-RU" sz="2000" b="1" kern="0" dirty="0">
              <a:solidFill>
                <a:srgbClr val="4F81BD">
                  <a:lumMod val="75000"/>
                </a:srgbClr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134121-011F-4965-9FED-E1F51DFCCDC7}"/>
              </a:ext>
            </a:extLst>
          </p:cNvPr>
          <p:cNvSpPr txBox="1"/>
          <p:nvPr/>
        </p:nvSpPr>
        <p:spPr>
          <a:xfrm>
            <a:off x="1719242" y="1772711"/>
            <a:ext cx="85401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Публичный отчёт о деятельности за 2023 год</a:t>
            </a:r>
          </a:p>
          <a:p>
            <a:pPr lvl="0" algn="ctr"/>
            <a:r>
              <a:rPr lang="ru-RU" sz="32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Зонального опорного центра  </a:t>
            </a:r>
          </a:p>
          <a:p>
            <a:pPr lvl="0" algn="ctr"/>
            <a:r>
              <a:rPr lang="ru-RU" sz="32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Черноморской западной зоны</a:t>
            </a:r>
          </a:p>
          <a:p>
            <a:pPr lvl="0" algn="ctr"/>
            <a:r>
              <a:rPr lang="ru-RU" sz="32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Целевой модели развития региональной системы дополнительного образования детей Краснодарского края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695CA43-5139-449A-A079-E8CBEDEE6F59}"/>
              </a:ext>
            </a:extLst>
          </p:cNvPr>
          <p:cNvSpPr txBox="1">
            <a:spLocks/>
          </p:cNvSpPr>
          <p:nvPr/>
        </p:nvSpPr>
        <p:spPr>
          <a:xfrm>
            <a:off x="5732385" y="185100"/>
            <a:ext cx="6169792" cy="5063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1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Черноморская западная  территориальная зона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8D2140-E833-4369-869B-44CF2EE19F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345" y="226853"/>
            <a:ext cx="929206" cy="9292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3" descr="D:\РМЦ\лого МОН.png">
            <a:extLst>
              <a:ext uri="{FF2B5EF4-FFF2-40B4-BE49-F238E27FC236}">
                <a16:creationId xmlns:a16="http://schemas.microsoft.com/office/drawing/2014/main" id="{91BD3A12-1681-45B7-9E29-FCFE22032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0109" y="226853"/>
            <a:ext cx="928292" cy="9292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DF9F18-7CB3-443C-96B1-08A8D4C12B7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23" y="253257"/>
            <a:ext cx="1059342" cy="876399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1C6D8153-0391-4646-ABFF-E0DF2BFBE4BA}"/>
              </a:ext>
            </a:extLst>
          </p:cNvPr>
          <p:cNvSpPr txBox="1">
            <a:spLocks/>
          </p:cNvSpPr>
          <p:nvPr/>
        </p:nvSpPr>
        <p:spPr>
          <a:xfrm>
            <a:off x="7588340" y="5572986"/>
            <a:ext cx="1459407" cy="8084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700" dirty="0">
                <a:solidFill>
                  <a:srgbClr val="115E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20.12.2022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" t="8467" r="2554" b="9312"/>
          <a:stretch/>
        </p:blipFill>
        <p:spPr>
          <a:xfrm>
            <a:off x="3479495" y="276055"/>
            <a:ext cx="956206" cy="830803"/>
          </a:xfrm>
          <a:prstGeom prst="hexagon">
            <a:avLst>
              <a:gd name="adj" fmla="val 29464"/>
              <a:gd name="vf" fmla="val 11547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1174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96DF9-8AD6-4499-A0AC-E71018D73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340B7D-AE40-49A0-8A14-E840175D7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534F81-9412-4FDA-A6C8-D0496E5B1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95"/>
            <a:ext cx="12192000" cy="68640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4FBB1C-2CF1-49B4-A7D7-8920C46D4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48" y="1833313"/>
            <a:ext cx="3792070" cy="6277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03021B-84D1-4045-AFAD-A200A5DF2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63" y="2488249"/>
            <a:ext cx="4919898" cy="5060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15F5F1-090B-455E-8185-CFFED7678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92" y="3002746"/>
            <a:ext cx="4639458" cy="7681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4B7134-603C-47C2-80D6-DB05BD2D0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763" y="3878437"/>
            <a:ext cx="4401693" cy="9937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BA09C4-3903-41F0-9950-E0B1CBAE7C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77" y="860324"/>
            <a:ext cx="4974767" cy="8718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ACF8DB3-D007-4D5A-B714-7CFAD05A49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398" y="4917387"/>
            <a:ext cx="3048264" cy="7254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14E331-D62A-41AF-806E-4833AEADF9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650" y="5688090"/>
            <a:ext cx="3668831" cy="88595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DDFB28-B95E-4F62-B373-15D51D7DB4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5204" y="761428"/>
            <a:ext cx="896190" cy="6523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028C742-8A76-4EFD-BB68-157849222A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423406">
            <a:off x="5033872" y="1630547"/>
            <a:ext cx="896190" cy="6523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EABA439-7E41-461E-88C6-78F838E760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515029">
            <a:off x="5038773" y="2450186"/>
            <a:ext cx="896190" cy="6523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E84EF91-EBF0-4F3A-BECE-1C8F0DCA1E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492390">
            <a:off x="5016736" y="3175474"/>
            <a:ext cx="896190" cy="6523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61678AB-CC66-4977-A70D-C9F61D7FEA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0408" y="4024174"/>
            <a:ext cx="896190" cy="65232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B246C24-AC19-477B-9C3F-8981859B89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5756" y="4834457"/>
            <a:ext cx="896190" cy="65232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F6A7C7D-41A6-4E54-A26F-58DD06D396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0548" y="5681962"/>
            <a:ext cx="896190" cy="65232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87C8819-752F-4713-AAAC-D24ABC077F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09502" y="2634290"/>
            <a:ext cx="2103302" cy="2414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E7263CB-B2AB-422D-A7C1-EC4E2D1DC4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9304" y="1957883"/>
            <a:ext cx="3663716" cy="6889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19D02C-36C7-4870-889B-92474AFB1529}"/>
              </a:ext>
            </a:extLst>
          </p:cNvPr>
          <p:cNvSpPr txBox="1"/>
          <p:nvPr/>
        </p:nvSpPr>
        <p:spPr>
          <a:xfrm>
            <a:off x="5859303" y="2727180"/>
            <a:ext cx="3663716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 учреждений дополнительного образования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многопрофильное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профильных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AF154CC-EEF4-48CB-8564-BBEE10F9D3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85950" y="3440980"/>
            <a:ext cx="3599366" cy="6889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34FE74C-5805-4B46-8B99-75203E9738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90457" y="4250790"/>
            <a:ext cx="3599366" cy="6665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D633097-1D35-4D4D-8F14-7F6B86E971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90457" y="5022699"/>
            <a:ext cx="3632562" cy="6889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19ADC1B-B1AB-422B-BA0B-BB3173173E67}"/>
              </a:ext>
            </a:extLst>
          </p:cNvPr>
          <p:cNvSpPr txBox="1"/>
          <p:nvPr/>
        </p:nvSpPr>
        <p:spPr>
          <a:xfrm>
            <a:off x="5909350" y="5846544"/>
            <a:ext cx="363256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учреждений дополнительного образования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многопрофильных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профильных</a:t>
            </a:r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C75968-5972-4FCF-B904-34A39688CD45}"/>
              </a:ext>
            </a:extLst>
          </p:cNvPr>
          <p:cNvSpPr txBox="1"/>
          <p:nvPr/>
        </p:nvSpPr>
        <p:spPr>
          <a:xfrm>
            <a:off x="5896121" y="883501"/>
            <a:ext cx="5481897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Зональный опорный центр</a:t>
            </a:r>
          </a:p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учреждений дополнительного образования</a:t>
            </a:r>
          </a:p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многопрофильных 7 профильных</a:t>
            </a:r>
          </a:p>
        </p:txBody>
      </p:sp>
    </p:spTree>
    <p:extLst>
      <p:ext uri="{BB962C8B-B14F-4D97-AF65-F5344CB8AC3E}">
        <p14:creationId xmlns:p14="http://schemas.microsoft.com/office/powerpoint/2010/main" val="3947056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96DF9-8AD6-4499-A0AC-E71018D73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340B7D-AE40-49A0-8A14-E840175D7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534F81-9412-4FDA-A6C8-D0496E5B1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6" y="-25443"/>
            <a:ext cx="12192000" cy="6864095"/>
          </a:xfrm>
          <a:prstGeom prst="rect">
            <a:avLst/>
          </a:prstGeom>
        </p:spPr>
      </p:pic>
      <p:sp>
        <p:nvSpPr>
          <p:cNvPr id="28" name="Стрелка: круговая 27">
            <a:extLst>
              <a:ext uri="{FF2B5EF4-FFF2-40B4-BE49-F238E27FC236}">
                <a16:creationId xmlns:a16="http://schemas.microsoft.com/office/drawing/2014/main" id="{7BFE9C14-D87B-49CE-B272-7A3ED6C4C367}"/>
              </a:ext>
            </a:extLst>
          </p:cNvPr>
          <p:cNvSpPr/>
          <p:nvPr/>
        </p:nvSpPr>
        <p:spPr>
          <a:xfrm rot="728619">
            <a:off x="3056260" y="738798"/>
            <a:ext cx="5380404" cy="5380404"/>
          </a:xfrm>
          <a:prstGeom prst="circularArrow">
            <a:avLst>
              <a:gd name="adj1" fmla="val 5544"/>
              <a:gd name="adj2" fmla="val 330680"/>
              <a:gd name="adj3" fmla="val 12506912"/>
              <a:gd name="adj4" fmla="val 18216218"/>
              <a:gd name="adj5" fmla="val 5757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6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0C8275-3F92-4AD6-866D-6AEB26F9E031}"/>
              </a:ext>
            </a:extLst>
          </p:cNvPr>
          <p:cNvSpPr txBox="1"/>
          <p:nvPr/>
        </p:nvSpPr>
        <p:spPr>
          <a:xfrm>
            <a:off x="6571813" y="1455209"/>
            <a:ext cx="3351576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методического, аналитического сопровождения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2FD589-C98C-44EE-B2CC-ABDF68F51458}"/>
              </a:ext>
            </a:extLst>
          </p:cNvPr>
          <p:cNvSpPr txBox="1"/>
          <p:nvPr/>
        </p:nvSpPr>
        <p:spPr>
          <a:xfrm>
            <a:off x="2371403" y="1920772"/>
            <a:ext cx="3773503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внедрения социального заказа на оказание муниципальных услуг дополнительного образования детей в ЧЗЗ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3920692-8BD1-46C9-8993-F8BE5FACAF01}"/>
              </a:ext>
            </a:extLst>
          </p:cNvPr>
          <p:cNvSpPr txBox="1"/>
          <p:nvPr/>
        </p:nvSpPr>
        <p:spPr>
          <a:xfrm>
            <a:off x="7015097" y="2825116"/>
            <a:ext cx="3639627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развития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мастерства работников сферы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Кубани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5E0DA6-37FF-49EB-BDC3-B7493434F157}"/>
              </a:ext>
            </a:extLst>
          </p:cNvPr>
          <p:cNvSpPr txBox="1"/>
          <p:nvPr/>
        </p:nvSpPr>
        <p:spPr>
          <a:xfrm>
            <a:off x="4655638" y="4791878"/>
            <a:ext cx="4107761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и распространение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лучших управленческих практик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практик реализации современных дополнительных общеобразовательных программ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CF99B1-3B0F-4350-A775-56A996BD1857}"/>
              </a:ext>
            </a:extLst>
          </p:cNvPr>
          <p:cNvSpPr txBox="1"/>
          <p:nvPr/>
        </p:nvSpPr>
        <p:spPr>
          <a:xfrm>
            <a:off x="1990834" y="3785151"/>
            <a:ext cx="32391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АИС «Навигатор»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ECD638F-A976-41DE-A746-C4CFF7283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411" y="1627823"/>
            <a:ext cx="597460" cy="59746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72E6680-261F-4576-8496-C61CE2277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091" y="3536089"/>
            <a:ext cx="597460" cy="59746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F64B04B-6D57-4D96-BE67-212397D70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813" y="1136778"/>
            <a:ext cx="597460" cy="59746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C37A706-E058-4758-A227-6B7D5DBC4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097" y="2638471"/>
            <a:ext cx="597460" cy="59746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6E049C1-B60F-45F6-97AE-62B82043D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717" y="4540546"/>
            <a:ext cx="597460" cy="59746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D8A07C7-711C-4BDF-A288-39DE13809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840" y="1614226"/>
            <a:ext cx="1926503" cy="179237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96BB0AF3-3DE4-4036-A929-51F30AD8E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998" y="4793589"/>
            <a:ext cx="2145978" cy="160338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CE34971-83D2-4041-880A-EBE2629468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729"/>
          <a:stretch/>
        </p:blipFill>
        <p:spPr>
          <a:xfrm>
            <a:off x="9922956" y="4753862"/>
            <a:ext cx="1789071" cy="148230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0D6C360-1F9E-48D7-AD54-5148F7C577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7319" y="904741"/>
            <a:ext cx="1816765" cy="1249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AA3B00-FD0D-44C5-AA41-6B24AEDF99C0}"/>
              </a:ext>
            </a:extLst>
          </p:cNvPr>
          <p:cNvSpPr txBox="1"/>
          <p:nvPr/>
        </p:nvSpPr>
        <p:spPr>
          <a:xfrm>
            <a:off x="702765" y="913795"/>
            <a:ext cx="4420204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Зонального опорного центра</a:t>
            </a:r>
          </a:p>
        </p:txBody>
      </p:sp>
    </p:spTree>
    <p:extLst>
      <p:ext uri="{BB962C8B-B14F-4D97-AF65-F5344CB8AC3E}">
        <p14:creationId xmlns:p14="http://schemas.microsoft.com/office/powerpoint/2010/main" val="2984148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96DF9-8AD6-4499-A0AC-E71018D73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" name="Объект 26">
            <a:extLst>
              <a:ext uri="{FF2B5EF4-FFF2-40B4-BE49-F238E27FC236}">
                <a16:creationId xmlns:a16="http://schemas.microsoft.com/office/drawing/2014/main" id="{DF760B3C-F2FE-4B6F-A16B-D7002D7A2F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534F81-9412-4FDA-A6C8-D0496E5B1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05"/>
            <a:ext cx="12446822" cy="6879503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6C55788-532F-42C5-996E-776691BCC767}"/>
              </a:ext>
            </a:extLst>
          </p:cNvPr>
          <p:cNvSpPr/>
          <p:nvPr/>
        </p:nvSpPr>
        <p:spPr>
          <a:xfrm>
            <a:off x="911558" y="927340"/>
            <a:ext cx="11004518" cy="4185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15" indent="6350" algn="ctr">
              <a:lnSpc>
                <a:spcPct val="106000"/>
              </a:lnSpc>
              <a:spcAft>
                <a:spcPts val="2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Педагогический марафон в рамках года Педагога и Наставника  </a:t>
            </a:r>
          </a:p>
          <a:p>
            <a:pPr marL="18415" indent="6350" algn="ctr">
              <a:lnSpc>
                <a:spcPct val="106000"/>
              </a:lnSpc>
              <a:spcAft>
                <a:spcPts val="2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«Лучшие идеи, методики и педагогические находки </a:t>
            </a:r>
          </a:p>
          <a:p>
            <a:pPr marL="18415" indent="6350" algn="ctr">
              <a:lnSpc>
                <a:spcPct val="106000"/>
              </a:lnSpc>
              <a:spcAft>
                <a:spcPts val="2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практической деятельности дополнительного образования детей» </a:t>
            </a:r>
          </a:p>
          <a:p>
            <a:pPr marL="18415" indent="6350">
              <a:lnSpc>
                <a:spcPct val="106000"/>
              </a:lnSpc>
              <a:spcAft>
                <a:spcPts val="2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выездные мероприятия:</a:t>
            </a:r>
          </a:p>
          <a:p>
            <a:pPr marL="18415" indent="6350" algn="just">
              <a:lnSpc>
                <a:spcPct val="106000"/>
              </a:lnSpc>
              <a:spcAft>
                <a:spcPts val="20"/>
              </a:spcAft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10.03. 2023 -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Темрюкский район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«Мастерская </a:t>
            </a:r>
          </a:p>
          <a:p>
            <a:pPr marL="18415" indent="6350" algn="just">
              <a:lnSpc>
                <a:spcPct val="106000"/>
              </a:lnSpc>
              <a:spcAft>
                <a:spcPts val="2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креативных идей педагога-организатора в дополнительном образовании»</a:t>
            </a:r>
          </a:p>
          <a:p>
            <a:pPr marL="18415" indent="6350" algn="just">
              <a:lnSpc>
                <a:spcPct val="106000"/>
              </a:lnSpc>
              <a:spcAft>
                <a:spcPts val="20"/>
              </a:spcAft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28.04.2023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Северский район «Методическое сопровождение</a:t>
            </a:r>
          </a:p>
          <a:p>
            <a:pPr marL="18415" indent="6350" algn="just">
              <a:lnSpc>
                <a:spcPct val="106000"/>
              </a:lnSpc>
              <a:spcAft>
                <a:spcPts val="2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образовательной деятельности учреждений дополнительного образования»</a:t>
            </a:r>
          </a:p>
          <a:p>
            <a:pPr marL="18415" indent="6350" algn="just">
              <a:lnSpc>
                <a:spcPct val="106000"/>
              </a:lnSpc>
              <a:spcAft>
                <a:spcPts val="20"/>
              </a:spcAft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16.06.2023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-Абинский район «Изучение истории Малой Родины посредством </a:t>
            </a:r>
          </a:p>
          <a:p>
            <a:pPr marL="18415" indent="6350">
              <a:lnSpc>
                <a:spcPct val="106000"/>
              </a:lnSpc>
              <a:spcAft>
                <a:spcPts val="2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создания туристско-краеведческого пространства»</a:t>
            </a:r>
          </a:p>
          <a:p>
            <a:pPr marL="18415" indent="6350" algn="just">
              <a:lnSpc>
                <a:spcPct val="106000"/>
              </a:lnSpc>
              <a:spcAft>
                <a:spcPts val="2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22.09.2023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Новороссийск «Специфика преподавания вокала и </a:t>
            </a:r>
          </a:p>
          <a:p>
            <a:pPr marL="18415" indent="6350" algn="just">
              <a:lnSpc>
                <a:spcPct val="106000"/>
              </a:lnSpc>
              <a:spcAft>
                <a:spcPts val="2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хореографии в дополнительном образовании»</a:t>
            </a:r>
          </a:p>
          <a:p>
            <a:pPr marL="18415" indent="6350" algn="just">
              <a:lnSpc>
                <a:spcPct val="106000"/>
              </a:lnSpc>
              <a:spcAft>
                <a:spcPts val="2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10.11.2023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г.-к. Геленджик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«Опыт, инновации и перспективы развития </a:t>
            </a:r>
          </a:p>
          <a:p>
            <a:pPr marL="18415" indent="6350" algn="just">
              <a:lnSpc>
                <a:spcPct val="106000"/>
              </a:lnSpc>
              <a:spcAft>
                <a:spcPts val="2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технического творчества в образовательных организациях»</a:t>
            </a:r>
          </a:p>
          <a:p>
            <a:pPr marL="18415" indent="6350" algn="just">
              <a:lnSpc>
                <a:spcPct val="106000"/>
              </a:lnSpc>
              <a:spcAft>
                <a:spcPts val="20"/>
              </a:spcAft>
            </a:pP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E3CE486-F036-42D1-8A8F-05046CC5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35902">
            <a:off x="1770008" y="673722"/>
            <a:ext cx="1507703" cy="111325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09F1458-A5AB-4C1C-81EB-1B8337578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579">
            <a:off x="7981237" y="1794636"/>
            <a:ext cx="1484336" cy="111325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68D610E-8002-4A45-A77D-D6C83453F6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5452" flipH="1">
            <a:off x="204342" y="2367353"/>
            <a:ext cx="1118035" cy="198761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2" name="Стрелка: изогнутая вниз 31">
            <a:extLst>
              <a:ext uri="{FF2B5EF4-FFF2-40B4-BE49-F238E27FC236}">
                <a16:creationId xmlns:a16="http://schemas.microsoft.com/office/drawing/2014/main" id="{58CA4614-BC7E-460D-BEDB-926C74FD3A13}"/>
              </a:ext>
            </a:extLst>
          </p:cNvPr>
          <p:cNvSpPr/>
          <p:nvPr/>
        </p:nvSpPr>
        <p:spPr>
          <a:xfrm rot="524152">
            <a:off x="8651907" y="3796533"/>
            <a:ext cx="717387" cy="47163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Стрелка: изогнутая вниз 32">
            <a:extLst>
              <a:ext uri="{FF2B5EF4-FFF2-40B4-BE49-F238E27FC236}">
                <a16:creationId xmlns:a16="http://schemas.microsoft.com/office/drawing/2014/main" id="{098AC906-E771-4286-8775-4A272F5B6732}"/>
              </a:ext>
            </a:extLst>
          </p:cNvPr>
          <p:cNvSpPr/>
          <p:nvPr/>
        </p:nvSpPr>
        <p:spPr>
          <a:xfrm>
            <a:off x="6977947" y="1865092"/>
            <a:ext cx="717387" cy="47163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6B7D8DE-4849-4DCD-9478-082E24E300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597395" flipV="1">
            <a:off x="905030" y="2583560"/>
            <a:ext cx="731583" cy="5333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5753EB0-AD56-4B57-815B-6657623076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80750">
            <a:off x="9316367" y="2162081"/>
            <a:ext cx="2913246" cy="159773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59333F0-D03D-4D0A-825B-19FE444A8E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597395" flipV="1">
            <a:off x="1113423" y="3756690"/>
            <a:ext cx="860194" cy="564784"/>
          </a:xfrm>
          <a:prstGeom prst="rect">
            <a:avLst/>
          </a:prstGeom>
        </p:spPr>
      </p:pic>
      <p:sp>
        <p:nvSpPr>
          <p:cNvPr id="42" name="Стрелка: изогнутая вниз 41">
            <a:extLst>
              <a:ext uri="{FF2B5EF4-FFF2-40B4-BE49-F238E27FC236}">
                <a16:creationId xmlns:a16="http://schemas.microsoft.com/office/drawing/2014/main" id="{E712340F-4BFA-40E9-87B4-189A805B80E9}"/>
              </a:ext>
            </a:extLst>
          </p:cNvPr>
          <p:cNvSpPr/>
          <p:nvPr/>
        </p:nvSpPr>
        <p:spPr>
          <a:xfrm>
            <a:off x="8651907" y="2753930"/>
            <a:ext cx="717387" cy="47163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5753318-4D2A-463A-8C7C-7187077A48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49950">
            <a:off x="9249893" y="3693486"/>
            <a:ext cx="1899116" cy="126261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3F4D013-2234-4F44-B4B6-D5410AF8CD23}"/>
              </a:ext>
            </a:extLst>
          </p:cNvPr>
          <p:cNvSpPr/>
          <p:nvPr/>
        </p:nvSpPr>
        <p:spPr>
          <a:xfrm>
            <a:off x="2435037" y="4763027"/>
            <a:ext cx="69342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08.12.2023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-г.-к. Анапа «Построение единого социокультурного пространства посредством театрального искусства»</a:t>
            </a:r>
            <a:endParaRPr lang="ru-RU" sz="1600" dirty="0"/>
          </a:p>
        </p:txBody>
      </p:sp>
      <p:sp>
        <p:nvSpPr>
          <p:cNvPr id="45" name="Стрелка: изогнутая вниз 44">
            <a:extLst>
              <a:ext uri="{FF2B5EF4-FFF2-40B4-BE49-F238E27FC236}">
                <a16:creationId xmlns:a16="http://schemas.microsoft.com/office/drawing/2014/main" id="{169674F1-19D0-4F72-BC54-B37C8F870117}"/>
              </a:ext>
            </a:extLst>
          </p:cNvPr>
          <p:cNvSpPr/>
          <p:nvPr/>
        </p:nvSpPr>
        <p:spPr>
          <a:xfrm rot="1473265">
            <a:off x="5976217" y="5010826"/>
            <a:ext cx="717387" cy="47163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A58AE8A-3012-4CDA-8BB0-A6E0AAC1B2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6630" y="5304651"/>
            <a:ext cx="1813583" cy="136284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1971B62-E9DC-4309-A1A0-B8E5C6D7D3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65975" y="5357414"/>
            <a:ext cx="2039151" cy="116062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3092C90-E46A-4EB5-8F48-84AC4F2972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432714">
            <a:off x="7423119" y="5026995"/>
            <a:ext cx="1304418" cy="163631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FE6274A-8C49-4F9A-AE76-A9F5342121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119259">
            <a:off x="10487487" y="705742"/>
            <a:ext cx="1303967" cy="164680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2" name="Picture 6">
            <a:extLst>
              <a:ext uri="{FF2B5EF4-FFF2-40B4-BE49-F238E27FC236}">
                <a16:creationId xmlns:a16="http://schemas.microsoft.com/office/drawing/2014/main" id="{647452F2-CB93-4C46-BEA0-6B5D389CF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1" y="1173796"/>
            <a:ext cx="1288376" cy="127509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0" name="Объект 49">
            <a:extLst>
              <a:ext uri="{FF2B5EF4-FFF2-40B4-BE49-F238E27FC236}">
                <a16:creationId xmlns:a16="http://schemas.microsoft.com/office/drawing/2014/main" id="{D52743EE-0183-4976-9C53-7E342D1017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6106440"/>
              </p:ext>
            </p:extLst>
          </p:nvPr>
        </p:nvGraphicFramePr>
        <p:xfrm>
          <a:off x="92075" y="92075"/>
          <a:ext cx="42545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Объект упаковщика для оболочки" showAsIcon="1" r:id="rId15" imgW="425880" imgH="536760" progId="Package">
                  <p:embed/>
                </p:oleObj>
              </mc:Choice>
              <mc:Fallback>
                <p:oleObj name="Объект упаковщика для оболочки" showAsIcon="1" r:id="rId15" imgW="425880" imgH="5367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425450" cy="536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Объект 50">
            <a:extLst>
              <a:ext uri="{FF2B5EF4-FFF2-40B4-BE49-F238E27FC236}">
                <a16:creationId xmlns:a16="http://schemas.microsoft.com/office/drawing/2014/main" id="{322D3468-CEF1-4ED5-8660-78D5C24A16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983973"/>
              </p:ext>
            </p:extLst>
          </p:nvPr>
        </p:nvGraphicFramePr>
        <p:xfrm>
          <a:off x="92075" y="92075"/>
          <a:ext cx="42545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Объект упаковщика для оболочки" showAsIcon="1" r:id="rId17" imgW="425880" imgH="536760" progId="Package">
                  <p:embed/>
                </p:oleObj>
              </mc:Choice>
              <mc:Fallback>
                <p:oleObj name="Объект упаковщика для оболочки" showAsIcon="1" r:id="rId17" imgW="425880" imgH="5367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425450" cy="536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2115F4-2DC5-46FF-9521-25EE2CDD09E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721652">
            <a:off x="9251894" y="4944132"/>
            <a:ext cx="2213040" cy="165825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6819BE-CC2E-461D-9C2D-DB56260D215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3417" y="4534716"/>
            <a:ext cx="2185484" cy="145457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6931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96DF9-8AD6-4499-A0AC-E71018D73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Тенденция к повышению">
            <a:extLst>
              <a:ext uri="{FF2B5EF4-FFF2-40B4-BE49-F238E27FC236}">
                <a16:creationId xmlns:a16="http://schemas.microsoft.com/office/drawing/2014/main" id="{7716640D-C6AE-4A3B-86B6-F44F9BB89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3544094"/>
            <a:ext cx="914400" cy="91440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534F81-9412-4FDA-A6C8-D0496E5B1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3" y="-6095"/>
            <a:ext cx="12192000" cy="686409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111657F-DD05-40BF-A09A-E2E9D6F20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36269">
            <a:off x="6474614" y="1070820"/>
            <a:ext cx="1527248" cy="203633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2279D32-EF73-43D9-90CC-40E8EC89331B}"/>
              </a:ext>
            </a:extLst>
          </p:cNvPr>
          <p:cNvSpPr/>
          <p:nvPr/>
        </p:nvSpPr>
        <p:spPr>
          <a:xfrm>
            <a:off x="229702" y="831545"/>
            <a:ext cx="6096000" cy="58169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Вебинары, совещания 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24.01.2023-</a:t>
            </a:r>
            <a:r>
              <a:rPr lang="ru-RU" sz="1600" dirty="0">
                <a:solidFill>
                  <a:srgbClr val="3E3E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вебинар-совещание «Отчеты МОЦ ЧЗЗ  за 2022 год, планирование работы на 2023 год. Консультации по отчетам, планам МОЦ ЧЗЗ»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09.02.2023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вебинар «От персонифицированного финансирования к социальному заказу»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28.02.2023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-Совещание с руководителями МОЦ по вопросам проведения независимой оценки качества ДОП в Краснодарском крае.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01.03.2023-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вебинар «Целевая модель развития ДОД в условиях социального заказа»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25.05.2023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вебинар «Организация независимой оценки качества дополнительных общеобразовательных программ на 2023-2024 учебный год»</a:t>
            </a:r>
            <a:endParaRPr lang="ru-RU" sz="1600" dirty="0">
              <a:solidFill>
                <a:srgbClr val="3E3E3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21.11.2023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-Межзональный (Приазовская,  ЧЗЗ ) онлайн-семинар на тему: «Методики дистанционного обучения в системе дополнительного образования»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27.12.2023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вебинар «Отчеты  МОЦ ЧЗЗ  за 2023 год, планирование деятельности на 2024 год»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B3B2A9-1FC8-4654-8133-F4EFE44741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3331" y="3277520"/>
            <a:ext cx="1276599" cy="169885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C5032F-A7A7-4445-9786-00E55B7A441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192" y="3337269"/>
            <a:ext cx="1244600" cy="165925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061EA3-8B52-4B60-8921-E8E8654772E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03" y="5088255"/>
            <a:ext cx="2006313" cy="11599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5957079-0038-48FB-960E-6965483266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509340">
            <a:off x="177722" y="775796"/>
            <a:ext cx="1356359" cy="135635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ACE1708-8C4C-4150-819D-149B0C295E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3024" y="751904"/>
            <a:ext cx="1969179" cy="14082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0AA21C-800A-47CE-8755-65D2DB7C4C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522897">
            <a:off x="8914451" y="4314974"/>
            <a:ext cx="2749534" cy="21703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D546BF-42EA-4925-BBFC-A0A7732922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147575">
            <a:off x="9464245" y="1263636"/>
            <a:ext cx="2495535" cy="14047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5D68ED9-A81F-46AB-BB4F-2B77B429CA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37482" y="3095015"/>
            <a:ext cx="2048610" cy="136347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E35781-D91C-4FDB-A5C4-04CAAAE7ECA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62479" y="783388"/>
            <a:ext cx="1363299" cy="242186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6235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96DF9-8AD6-4499-A0AC-E71018D73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 descr="Отзыв клиента">
            <a:extLst>
              <a:ext uri="{FF2B5EF4-FFF2-40B4-BE49-F238E27FC236}">
                <a16:creationId xmlns:a16="http://schemas.microsoft.com/office/drawing/2014/main" id="{69AB083D-7FAC-4A92-835F-812A03516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3544094"/>
            <a:ext cx="914400" cy="91440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534F81-9412-4FDA-A6C8-D0496E5B1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312" y="-6095"/>
            <a:ext cx="12397579" cy="68640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B45708-8082-4203-9BAB-27F88B7E3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40" y="4483120"/>
            <a:ext cx="1893611" cy="12690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86C647-BE84-4F00-A941-EFF93615D1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3467" y="-125865"/>
            <a:ext cx="1755800" cy="13839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DEB30E7-1637-4FC8-8EA2-73735B22284D}"/>
              </a:ext>
            </a:extLst>
          </p:cNvPr>
          <p:cNvSpPr txBox="1"/>
          <p:nvPr/>
        </p:nvSpPr>
        <p:spPr>
          <a:xfrm>
            <a:off x="1110124" y="871159"/>
            <a:ext cx="949334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развития профессионального мастерства работников сферы дополнительного образования детей Кубани</a:t>
            </a:r>
          </a:p>
        </p:txBody>
      </p:sp>
      <p:sp>
        <p:nvSpPr>
          <p:cNvPr id="28" name="Стрелка: изогнутая вниз 27">
            <a:extLst>
              <a:ext uri="{FF2B5EF4-FFF2-40B4-BE49-F238E27FC236}">
                <a16:creationId xmlns:a16="http://schemas.microsoft.com/office/drawing/2014/main" id="{7622A57F-0CCC-4529-99D0-41C8626425D5}"/>
              </a:ext>
            </a:extLst>
          </p:cNvPr>
          <p:cNvSpPr/>
          <p:nvPr/>
        </p:nvSpPr>
        <p:spPr>
          <a:xfrm rot="577102">
            <a:off x="2308066" y="1243700"/>
            <a:ext cx="759058" cy="47408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C6C2B0A-BC90-45AD-A17B-3ED50204BD05}"/>
              </a:ext>
            </a:extLst>
          </p:cNvPr>
          <p:cNvSpPr/>
          <p:nvPr/>
        </p:nvSpPr>
        <p:spPr>
          <a:xfrm>
            <a:off x="2412952" y="1480151"/>
            <a:ext cx="97790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FFC000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A2AB092-7235-455F-856D-5B1D17D74271}"/>
              </a:ext>
            </a:extLst>
          </p:cNvPr>
          <p:cNvSpPr/>
          <p:nvPr/>
        </p:nvSpPr>
        <p:spPr>
          <a:xfrm>
            <a:off x="2466313" y="1480151"/>
            <a:ext cx="9672325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МОЦ г. Новороссийск</a:t>
            </a:r>
          </a:p>
          <a:p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СШ «Каисса» -</a:t>
            </a:r>
          </a:p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краевой этап</a:t>
            </a:r>
          </a:p>
          <a:p>
            <a:pPr lvl="0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 Н.А., педагог дополнительного образования </a:t>
            </a:r>
          </a:p>
          <a:p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СШ «Виктория»                                                             </a:t>
            </a:r>
          </a:p>
          <a:p>
            <a:pPr lvl="0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краевого этапа</a:t>
            </a:r>
            <a:endParaRPr lang="ru-RU" sz="14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Усеинова Н.М., педагог дополнительного образования </a:t>
            </a:r>
          </a:p>
          <a:p>
            <a:pPr lvl="0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МОЦ Северский район</a:t>
            </a:r>
          </a:p>
          <a:p>
            <a:pPr lvl="0"/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МБУ ДО ЦРТДЮ</a:t>
            </a:r>
          </a:p>
          <a:p>
            <a:pPr lvl="0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краевого этапа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Симакова И.Н.,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 дополнительного образования </a:t>
            </a:r>
          </a:p>
          <a:p>
            <a:pPr lvl="0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Тищенко П.И.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 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Абинский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район</a:t>
            </a:r>
          </a:p>
          <a:p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Призер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Слюсарь С.А., педагог дополнительного образования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МОЦ Темрюкский район </a:t>
            </a:r>
          </a:p>
          <a:p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Финалист -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Павлова Н.А., педагог дополнительного образования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14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796461-9D1C-4C00-AEDC-E4326CE859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1400" y="4735682"/>
            <a:ext cx="2423689" cy="175539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19EBADD-85D5-4E94-937A-7BE45B11E172}"/>
              </a:ext>
            </a:extLst>
          </p:cNvPr>
          <p:cNvSpPr/>
          <p:nvPr/>
        </p:nvSpPr>
        <p:spPr>
          <a:xfrm>
            <a:off x="134454" y="1461790"/>
            <a:ext cx="233185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FFC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профессионального мастерства работников сферы</a:t>
            </a:r>
          </a:p>
          <a:p>
            <a:pPr lvl="0" algn="ctr"/>
            <a:r>
              <a:rPr lang="ru-RU" b="1" dirty="0">
                <a:solidFill>
                  <a:srgbClr val="FFC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дополнительного образования                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«Сердце отдаю детям в 2023 году»   </a:t>
            </a:r>
          </a:p>
          <a:p>
            <a:pPr lvl="0"/>
            <a:r>
              <a:rPr lang="ru-RU" b="1" dirty="0">
                <a:solidFill>
                  <a:srgbClr val="FFC00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FA3DEE-A972-4ABC-9AB8-CFCD4356CB46}"/>
              </a:ext>
            </a:extLst>
          </p:cNvPr>
          <p:cNvSpPr txBox="1"/>
          <p:nvPr/>
        </p:nvSpPr>
        <p:spPr>
          <a:xfrm>
            <a:off x="7093819" y="1690688"/>
            <a:ext cx="5136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МОЦ г.-к. Геленджик</a:t>
            </a:r>
          </a:p>
          <a:p>
            <a:pPr indent="449580" algn="ctr"/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МАОУ ДО «</a:t>
            </a:r>
            <a:r>
              <a:rPr lang="ru-RU" sz="1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ЦРТДиЮ</a:t>
            </a:r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</a:p>
          <a:p>
            <a:pPr indent="449580"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Призёр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Прошичка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 В., педагог дополнительного</a:t>
            </a:r>
          </a:p>
          <a:p>
            <a:pPr indent="449580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1371153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96DF9-8AD6-4499-A0AC-E71018D73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 descr="Отзыв клиента">
            <a:extLst>
              <a:ext uri="{FF2B5EF4-FFF2-40B4-BE49-F238E27FC236}">
                <a16:creationId xmlns:a16="http://schemas.microsoft.com/office/drawing/2014/main" id="{69AB083D-7FAC-4A92-835F-812A03516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3544094"/>
            <a:ext cx="914400" cy="91440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534F81-9412-4FDA-A6C8-D0496E5B1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7321" y="-32624"/>
            <a:ext cx="12297066" cy="69232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0C2AA9-78D5-434B-8AFE-5D2DC0CEC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03" y="3567292"/>
            <a:ext cx="1963358" cy="124840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86C647-BE84-4F00-A941-EFF93615D1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5900" y="-125865"/>
            <a:ext cx="1755800" cy="13839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DEB30E7-1637-4FC8-8EA2-73735B22284D}"/>
              </a:ext>
            </a:extLst>
          </p:cNvPr>
          <p:cNvSpPr txBox="1"/>
          <p:nvPr/>
        </p:nvSpPr>
        <p:spPr>
          <a:xfrm>
            <a:off x="1648399" y="898228"/>
            <a:ext cx="9493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развития профессионального мастерства работников сферы дополнительного образования детей Кубани</a:t>
            </a:r>
          </a:p>
        </p:txBody>
      </p:sp>
      <p:sp>
        <p:nvSpPr>
          <p:cNvPr id="28" name="Стрелка: изогнутая вниз 27">
            <a:extLst>
              <a:ext uri="{FF2B5EF4-FFF2-40B4-BE49-F238E27FC236}">
                <a16:creationId xmlns:a16="http://schemas.microsoft.com/office/drawing/2014/main" id="{7622A57F-0CCC-4529-99D0-41C8626425D5}"/>
              </a:ext>
            </a:extLst>
          </p:cNvPr>
          <p:cNvSpPr/>
          <p:nvPr/>
        </p:nvSpPr>
        <p:spPr>
          <a:xfrm rot="20576267">
            <a:off x="1502336" y="854734"/>
            <a:ext cx="759058" cy="47408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C6C2B0A-BC90-45AD-A17B-3ED50204BD05}"/>
              </a:ext>
            </a:extLst>
          </p:cNvPr>
          <p:cNvSpPr/>
          <p:nvPr/>
        </p:nvSpPr>
        <p:spPr>
          <a:xfrm>
            <a:off x="2051782" y="1853270"/>
            <a:ext cx="5199756" cy="4027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МОЦ г. Новороссийск                                                                                    </a:t>
            </a:r>
          </a:p>
          <a:p>
            <a:pPr lvl="0" algn="ctr"/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МБУ ДО ДТДМ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Победитель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Ищенко И.В.</a:t>
            </a:r>
          </a:p>
          <a:p>
            <a:pPr algn="just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 Лауреата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Александрова Т.Ф., зам. директора</a:t>
            </a:r>
          </a:p>
          <a:p>
            <a:pPr algn="just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воспитательной работе</a:t>
            </a:r>
          </a:p>
          <a:p>
            <a:pPr algn="ctr"/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МБУ ДО СШ «Ника»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Лауреат</a:t>
            </a:r>
            <a:r>
              <a:rPr lang="ru-RU" sz="1400" b="1" dirty="0">
                <a:solidFill>
                  <a:srgbClr val="D6009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Бизяева М.В.</a:t>
            </a:r>
          </a:p>
          <a:p>
            <a:pPr algn="ctr"/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МБУ ДО ЦДО ИРЦ «Школьник-2»</a:t>
            </a:r>
            <a:r>
              <a:rPr lang="ru-RU" dirty="0"/>
              <a:t> 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Победитель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Болелова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В.В.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МОЦ Темрюкский район</a:t>
            </a:r>
          </a:p>
          <a:p>
            <a:pPr algn="ctr"/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МБУ ДО </a:t>
            </a:r>
            <a:r>
              <a:rPr lang="ru-RU" sz="1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ЦДЮТиЭ</a:t>
            </a:r>
            <a:endParaRPr lang="ru-RU" sz="1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Победитель </a:t>
            </a:r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Багринцева Л. Б.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Лауреаты 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III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степени-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Голубева Л.В.,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Долженко О.Р., </a:t>
            </a:r>
          </a:p>
          <a:p>
            <a:pPr algn="just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Иванченко В.В., Жулей Л.А., Мороз А.Ю., Могилевская А.Г.,</a:t>
            </a:r>
          </a:p>
          <a:p>
            <a:pPr algn="just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Потехина О.К., Кудинова Д.А.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2F7DE5B-4A96-4455-A0F2-7542919C3A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45698">
            <a:off x="854523" y="5317369"/>
            <a:ext cx="1503120" cy="112734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0E0A9DF-0898-4639-A36F-8152C1436F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311716">
            <a:off x="3118850" y="5471060"/>
            <a:ext cx="1433017" cy="103340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51B5997-EFD9-450F-9136-908A308912F5}"/>
              </a:ext>
            </a:extLst>
          </p:cNvPr>
          <p:cNvSpPr/>
          <p:nvPr/>
        </p:nvSpPr>
        <p:spPr>
          <a:xfrm>
            <a:off x="-67321" y="1364408"/>
            <a:ext cx="22253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FFC000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Краевой конкурс «Лучшие практики обеспечения доступности дополнительного </a:t>
            </a:r>
          </a:p>
          <a:p>
            <a:pPr lvl="0" algn="ctr"/>
            <a:r>
              <a:rPr lang="ru-RU" sz="1600" b="1" dirty="0">
                <a:solidFill>
                  <a:srgbClr val="FFC000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образования детей Краснодарского края  в 2023 году»</a:t>
            </a:r>
          </a:p>
          <a:p>
            <a:pPr lvl="0"/>
            <a:r>
              <a:rPr lang="ru-RU" sz="1600" b="1" dirty="0">
                <a:solidFill>
                  <a:srgbClr val="FFC000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060AC12-A45A-4686-AB30-576BBE571AA2}"/>
              </a:ext>
            </a:extLst>
          </p:cNvPr>
          <p:cNvSpPr/>
          <p:nvPr/>
        </p:nvSpPr>
        <p:spPr>
          <a:xfrm>
            <a:off x="7530187" y="1863154"/>
            <a:ext cx="398646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МОЦ Крымский район </a:t>
            </a:r>
          </a:p>
          <a:p>
            <a:pPr lvl="0" algn="ctr"/>
            <a:r>
              <a:rPr lang="ru-RU" sz="1400" b="1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МБУ ДО ЦРТДЮ</a:t>
            </a:r>
          </a:p>
          <a:p>
            <a:pPr lvl="0"/>
            <a:r>
              <a:rPr lang="ru-RU" sz="1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Лауреат 3 степени -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Антонян-Ванецян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В.В.</a:t>
            </a:r>
          </a:p>
          <a:p>
            <a:pPr lvl="0" algn="ct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МОЦ г.-к. Геленджик  </a:t>
            </a:r>
          </a:p>
          <a:p>
            <a:pPr lvl="0" algn="ctr"/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ДО «</a:t>
            </a:r>
            <a:r>
              <a:rPr lang="ru-RU" sz="1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ЦРТДиЮ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Болдырева О. А.,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Сухова М.В.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3степени-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Сметанина Е.В.,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Зузов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А.И., </a:t>
            </a:r>
          </a:p>
          <a:p>
            <a:pPr lvl="0"/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ЗузоваЛ.Б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600" b="1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МОЦ Северский район</a:t>
            </a:r>
          </a:p>
          <a:p>
            <a:pPr lvl="0" algn="ctr"/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МБУ ДО ЦРТДЮ</a:t>
            </a:r>
          </a:p>
          <a:p>
            <a:pPr lvl="0" algn="just"/>
            <a:r>
              <a:rPr lang="ru-RU" sz="1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Победители -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 В.С.,</a:t>
            </a:r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Курдюкова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И. В., </a:t>
            </a:r>
          </a:p>
          <a:p>
            <a:pPr lvl="0" algn="just"/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Курдюкова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М.А., Иванов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Д.С.</a:t>
            </a:r>
          </a:p>
          <a:p>
            <a:pPr lvl="0" algn="just"/>
            <a:r>
              <a:rPr lang="ru-RU" sz="1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Лауреаты </a:t>
            </a:r>
            <a:r>
              <a:rPr lang="en-US" sz="1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sz="1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степени -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Варюхина Е.И.,</a:t>
            </a:r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Кочеткова Е.А.,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Валишевская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Н.А.,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Валишевский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А.А. </a:t>
            </a:r>
          </a:p>
          <a:p>
            <a:pPr lvl="0" algn="ctr"/>
            <a:r>
              <a:rPr lang="ru-RU" sz="1600" b="1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МОЦ </a:t>
            </a:r>
            <a:r>
              <a:rPr lang="ru-RU" sz="1600" b="1" dirty="0" err="1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Абинский</a:t>
            </a:r>
            <a:r>
              <a:rPr lang="ru-RU" sz="1600" b="1" dirty="0">
                <a:solidFill>
                  <a:srgbClr val="FFC000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</a:t>
            </a:r>
          </a:p>
          <a:p>
            <a:pPr lvl="0" algn="just"/>
            <a:r>
              <a:rPr lang="ru-RU" sz="1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-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Сидоров Ю.Л.</a:t>
            </a:r>
          </a:p>
          <a:p>
            <a:pPr lvl="0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668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96DF9-8AD6-4499-A0AC-E71018D73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 descr="Отзыв клиента">
            <a:extLst>
              <a:ext uri="{FF2B5EF4-FFF2-40B4-BE49-F238E27FC236}">
                <a16:creationId xmlns:a16="http://schemas.microsoft.com/office/drawing/2014/main" id="{69AB083D-7FAC-4A92-835F-812A03516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3544094"/>
            <a:ext cx="914400" cy="91440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534F81-9412-4FDA-A6C8-D0496E5B1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5579" y="-125865"/>
            <a:ext cx="12397579" cy="68640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86C647-BE84-4F00-A941-EFF93615D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3467" y="-125865"/>
            <a:ext cx="1755800" cy="13839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DEB30E7-1637-4FC8-8EA2-73735B22284D}"/>
              </a:ext>
            </a:extLst>
          </p:cNvPr>
          <p:cNvSpPr txBox="1"/>
          <p:nvPr/>
        </p:nvSpPr>
        <p:spPr>
          <a:xfrm>
            <a:off x="1596496" y="754917"/>
            <a:ext cx="9493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развития профессионального мастерства работников сферы дополнительного образования детей Кубани</a:t>
            </a:r>
          </a:p>
        </p:txBody>
      </p:sp>
      <p:sp>
        <p:nvSpPr>
          <p:cNvPr id="28" name="Стрелка: изогнутая вниз 27">
            <a:extLst>
              <a:ext uri="{FF2B5EF4-FFF2-40B4-BE49-F238E27FC236}">
                <a16:creationId xmlns:a16="http://schemas.microsoft.com/office/drawing/2014/main" id="{7622A57F-0CCC-4529-99D0-41C8626425D5}"/>
              </a:ext>
            </a:extLst>
          </p:cNvPr>
          <p:cNvSpPr/>
          <p:nvPr/>
        </p:nvSpPr>
        <p:spPr>
          <a:xfrm rot="1950424">
            <a:off x="2153644" y="1039625"/>
            <a:ext cx="759058" cy="47408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C6C2B0A-BC90-45AD-A17B-3ED50204BD05}"/>
              </a:ext>
            </a:extLst>
          </p:cNvPr>
          <p:cNvSpPr/>
          <p:nvPr/>
        </p:nvSpPr>
        <p:spPr>
          <a:xfrm>
            <a:off x="22702" y="1233358"/>
            <a:ext cx="7008067" cy="5294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МОЦ Крымский район</a:t>
            </a:r>
          </a:p>
          <a:p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МБУ ДО ДЭБЦ</a:t>
            </a:r>
            <a:endParaRPr lang="ru-RU" sz="1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Региональный этап лучших образовательных практик ДО</a:t>
            </a:r>
          </a:p>
          <a:p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естественно-научной направленности «</a:t>
            </a:r>
            <a:r>
              <a:rPr lang="ru-RU" sz="1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Био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ТОППРОФИ»</a:t>
            </a:r>
            <a:endParaRPr lang="ru-RU" sz="15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место-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Терещенко И. В. </a:t>
            </a:r>
          </a:p>
          <a:p>
            <a:pPr lvl="0"/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 методической разработки и наглядных пособий. </a:t>
            </a:r>
          </a:p>
          <a:p>
            <a:pPr lvl="0"/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Номинация «Мое учебное пособие»</a:t>
            </a:r>
          </a:p>
          <a:p>
            <a:pPr lvl="0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степени-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Косовская М.А.</a:t>
            </a:r>
          </a:p>
          <a:p>
            <a:pPr lvl="0"/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«Клевер ДНК» на лучшие разработки учителей в области</a:t>
            </a:r>
          </a:p>
          <a:p>
            <a:pPr lvl="0"/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духовно-нравственной культуры. Номинация: </a:t>
            </a:r>
          </a:p>
          <a:p>
            <a:pPr lvl="0"/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Инновационный подход к ДНК. Викторина (</a:t>
            </a:r>
            <a:r>
              <a:rPr lang="ru-RU" sz="1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квиз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ru-RU" sz="15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МОЦ Темрюкский район</a:t>
            </a:r>
          </a:p>
          <a:p>
            <a:pPr algn="just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образовательных практик по обновлению содержания</a:t>
            </a:r>
          </a:p>
          <a:p>
            <a:pPr algn="just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технологий дополнительного образования в соответствии</a:t>
            </a:r>
          </a:p>
          <a:p>
            <a:pPr algn="just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приоритетными направлениями, в том числе каникулярных </a:t>
            </a:r>
          </a:p>
          <a:p>
            <a:pPr algn="just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профориентационных школ, организованных образовательными</a:t>
            </a:r>
          </a:p>
          <a:p>
            <a:pPr algn="just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учреждениями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</a:t>
            </a:r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МБУ ДО </a:t>
            </a:r>
            <a:r>
              <a:rPr lang="ru-RU" sz="1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ЦДЮТиЭ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 место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Жулей Л.А.</a:t>
            </a:r>
            <a:r>
              <a:rPr lang="ru-RU" sz="11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Фатеева Ю. А.</a:t>
            </a:r>
            <a:r>
              <a:rPr lang="ru-RU" sz="11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Иванченко В.В.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этап конкурса лучших образовательных практик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естественно-научной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 «</a:t>
            </a:r>
            <a:r>
              <a:rPr lang="ru-RU" sz="1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БиоТОП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ПРОФИ»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место </a:t>
            </a: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Долженко О. Р.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место-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Жулей Л.А.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место-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Фатеева Ю.А.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51B5997-EFD9-450F-9136-908A308912F5}"/>
              </a:ext>
            </a:extLst>
          </p:cNvPr>
          <p:cNvSpPr/>
          <p:nvPr/>
        </p:nvSpPr>
        <p:spPr>
          <a:xfrm>
            <a:off x="-77112" y="715760"/>
            <a:ext cx="22253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Всероссийские конкурсы в 2023 году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5771BA-44E2-415E-8B1F-91BCECB77667}"/>
              </a:ext>
            </a:extLst>
          </p:cNvPr>
          <p:cNvSpPr txBox="1"/>
          <p:nvPr/>
        </p:nvSpPr>
        <p:spPr>
          <a:xfrm>
            <a:off x="5727031" y="1297204"/>
            <a:ext cx="6385065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МОЦ г.-к. Анапа</a:t>
            </a:r>
          </a:p>
          <a:p>
            <a:r>
              <a:rPr lang="en-US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Всероссийский фестиваль среди педагогических работников «Современные образовательные технологии». Номинация: статья; творческая работа. 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победителя-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Васильева Л. В.</a:t>
            </a:r>
            <a:r>
              <a:rPr lang="ru-RU" dirty="0"/>
              <a:t>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Соболева Л.Б.,</a:t>
            </a:r>
          </a:p>
          <a:p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Шурхаленко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Е.А.,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Рогозина Е.Л., Малахова С.А.</a:t>
            </a:r>
          </a:p>
          <a:p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Всероссийский творческий конкурс «Горизонты педагогики».</a:t>
            </a:r>
            <a:endParaRPr lang="ru-RU" sz="15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Номинация «Творческие и методические работы педагогов»</a:t>
            </a:r>
          </a:p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 победителя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(3 место)-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Сапожникова Ю. А.</a:t>
            </a:r>
          </a:p>
          <a:p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Всероссийский конкурс-фестиваль «Душа баяна».</a:t>
            </a:r>
            <a:endParaRPr lang="ru-RU" sz="15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Номинация «Инструменталист. «Эстрада» </a:t>
            </a:r>
          </a:p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Диплом лауреата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 степени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Криль В.Н.</a:t>
            </a:r>
          </a:p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Краевой творческий конкурс, посвященный 85-летию ГБОУ ИРО Краснодарского 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края.</a:t>
            </a:r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Номинация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«Музыкальное творчество»</a:t>
            </a:r>
          </a:p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победителя-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Денисова Т.А.</a:t>
            </a:r>
          </a:p>
          <a:p>
            <a:pPr algn="ct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МОЦ </a:t>
            </a:r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Абинский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</a:t>
            </a:r>
          </a:p>
          <a:p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Краевой конкурс «Моя высота» -</a:t>
            </a:r>
            <a:r>
              <a:rPr lang="ru-RU" sz="1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Слюсарь С.А.,  Третьяков А.Н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МОЦ г.-к. Геленджик  </a:t>
            </a: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«</a:t>
            </a:r>
            <a:r>
              <a:rPr lang="ru-RU" sz="1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ЦРТДиЮ</a:t>
            </a: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Краевой профессиональный конкурс </a:t>
            </a:r>
          </a:p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«Педагогический дебют в 2023 году» в номинации </a:t>
            </a:r>
          </a:p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«Молодой педагог дополнительного образования»  </a:t>
            </a:r>
          </a:p>
          <a:p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Призер-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Белецкая А.В. </a:t>
            </a:r>
          </a:p>
          <a:p>
            <a:endParaRPr lang="ru-RU" sz="15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67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BBC1BE-C022-46FC-B60B-8C877F8598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1611BA-008D-4F64-8F2F-7B635126962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753" y="0"/>
            <a:ext cx="12183800" cy="685703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7F34BD4-E510-4AAC-B951-525B48F31521}"/>
              </a:ext>
            </a:extLst>
          </p:cNvPr>
          <p:cNvSpPr txBox="1">
            <a:spLocks/>
          </p:cNvSpPr>
          <p:nvPr/>
        </p:nvSpPr>
        <p:spPr>
          <a:xfrm>
            <a:off x="719401" y="155388"/>
            <a:ext cx="10753195" cy="6545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>
                <a:solidFill>
                  <a:srgbClr val="002060"/>
                </a:solidFill>
              </a:rPr>
              <a:t>  </a:t>
            </a:r>
            <a:br>
              <a:rPr lang="ru-RU"/>
            </a:br>
            <a:br>
              <a:rPr lang="ru-RU" sz="2600"/>
            </a:br>
            <a:endParaRPr lang="ru-RU" sz="260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6C04ACF1-77C3-437B-B691-791473085035}"/>
              </a:ext>
            </a:extLst>
          </p:cNvPr>
          <p:cNvSpPr txBox="1">
            <a:spLocks/>
          </p:cNvSpPr>
          <p:nvPr/>
        </p:nvSpPr>
        <p:spPr>
          <a:xfrm>
            <a:off x="1524000" y="944941"/>
            <a:ext cx="9144000" cy="1031177"/>
          </a:xfrm>
          <a:prstGeom prst="rect">
            <a:avLst/>
          </a:prstGeom>
        </p:spPr>
        <p:txBody>
          <a:bodyPr vert="horz" lIns="35997" tIns="35997" rIns="35997" bIns="35997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99" b="1" kern="1200"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  <a:ea typeface="Verdana" pitchFamily="34" charset="0"/>
                <a:cs typeface="Calibri" pitchFamily="34" charset="0"/>
              </a:defRPr>
            </a:lvl1pPr>
          </a:lstStyle>
          <a:p>
            <a:r>
              <a:rPr lang="ru-RU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852D317C-9D45-4533-8835-8227B9391195}"/>
              </a:ext>
            </a:extLst>
          </p:cNvPr>
          <p:cNvSpPr txBox="1">
            <a:spLocks/>
          </p:cNvSpPr>
          <p:nvPr/>
        </p:nvSpPr>
        <p:spPr>
          <a:xfrm>
            <a:off x="3808297" y="3671710"/>
            <a:ext cx="4575401" cy="16782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Контактные данные: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г. Новороссийск,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пр-т Ленина, д. 97</a:t>
            </a:r>
            <a:b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(8617) 79-78-89; (8617) 71-29-24</a:t>
            </a:r>
            <a:b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dvorectvorchestva@yandex.ru</a:t>
            </a:r>
            <a:b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www.дворец-творчества.рф</a:t>
            </a:r>
          </a:p>
          <a:p>
            <a:pPr algn="l">
              <a:lnSpc>
                <a:spcPct val="100000"/>
              </a:lnSpc>
            </a:pPr>
            <a:endParaRPr lang="ru-RU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5599450A-40E9-48E4-B42F-4EFB36937531}"/>
              </a:ext>
            </a:extLst>
          </p:cNvPr>
          <p:cNvSpPr txBox="1">
            <a:spLocks/>
          </p:cNvSpPr>
          <p:nvPr/>
        </p:nvSpPr>
        <p:spPr>
          <a:xfrm>
            <a:off x="3486030" y="2085620"/>
            <a:ext cx="5369212" cy="167826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ЗОНАЛЬНЫЙ ОПОРНЫЙ ЦЕНТРДОПОЛНИТЕЛЬНОГО ОБРАЗОВАНИЯ ДЕТЕЙ КРАСНОДАРСКОГО КРАЯ </a:t>
            </a:r>
          </a:p>
          <a:p>
            <a:pPr>
              <a:lnSpc>
                <a:spcPct val="120000"/>
              </a:lnSpc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Муниципальное бюджетное учреждение  дополнительного образования «Дворец творчества детей и молодежи им. Н.И. Сипягина» муниципального образования  город Новороссийск</a:t>
            </a:r>
            <a:endParaRPr lang="ru-RU" sz="1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" t="8467" r="2554" b="9312"/>
          <a:stretch/>
        </p:blipFill>
        <p:spPr>
          <a:xfrm>
            <a:off x="2459384" y="2516415"/>
            <a:ext cx="956206" cy="830803"/>
          </a:xfrm>
          <a:prstGeom prst="hexagon">
            <a:avLst>
              <a:gd name="adj" fmla="val 29464"/>
              <a:gd name="vf" fmla="val 11547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49646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4606</TotalTime>
  <Words>1175</Words>
  <Application>Microsoft Office PowerPoint</Application>
  <PresentationFormat>Широкоэкранный</PresentationFormat>
  <Paragraphs>171</Paragraphs>
  <Slides>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RMC5</dc:creator>
  <cp:lastModifiedBy>Светлана Сидорович</cp:lastModifiedBy>
  <cp:revision>365</cp:revision>
  <dcterms:created xsi:type="dcterms:W3CDTF">2021-01-18T13:17:41Z</dcterms:created>
  <dcterms:modified xsi:type="dcterms:W3CDTF">2023-12-29T09:15:59Z</dcterms:modified>
</cp:coreProperties>
</file>